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9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56" d="100"/>
          <a:sy n="156" d="100"/>
        </p:scale>
        <p:origin x="1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D:\Dokumenter\Dropbox\Aber%20Uni\Experimental%20Physics\Lunar\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318999648"/>
        <c:axId val="319000208"/>
      </c:scatterChart>
      <c:valAx>
        <c:axId val="318999648"/>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319000208"/>
        <c:crosses val="autoZero"/>
        <c:crossBetween val="midCat"/>
      </c:valAx>
      <c:valAx>
        <c:axId val="319000208"/>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31899964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19002448"/>
        <c:axId val="319003008"/>
      </c:scatterChart>
      <c:valAx>
        <c:axId val="319002448"/>
        <c:scaling>
          <c:orientation val="minMax"/>
          <c:max val="950"/>
          <c:min val="450"/>
        </c:scaling>
        <c:delete val="0"/>
        <c:axPos val="b"/>
        <c:numFmt formatCode="General" sourceLinked="1"/>
        <c:majorTickMark val="out"/>
        <c:minorTickMark val="none"/>
        <c:tickLblPos val="nextTo"/>
        <c:crossAx val="319003008"/>
        <c:crosses val="autoZero"/>
        <c:crossBetween val="midCat"/>
      </c:valAx>
      <c:valAx>
        <c:axId val="319003008"/>
        <c:scaling>
          <c:orientation val="minMax"/>
          <c:min val="0"/>
        </c:scaling>
        <c:delete val="0"/>
        <c:axPos val="l"/>
        <c:majorGridlines/>
        <c:numFmt formatCode="General" sourceLinked="1"/>
        <c:majorTickMark val="out"/>
        <c:minorTickMark val="none"/>
        <c:tickLblPos val="nextTo"/>
        <c:crossAx val="31900244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19005248"/>
        <c:axId val="319005808"/>
      </c:scatterChart>
      <c:valAx>
        <c:axId val="319005248"/>
        <c:scaling>
          <c:orientation val="minMax"/>
          <c:max val="950"/>
          <c:min val="450"/>
        </c:scaling>
        <c:delete val="0"/>
        <c:axPos val="b"/>
        <c:numFmt formatCode="General" sourceLinked="1"/>
        <c:majorTickMark val="out"/>
        <c:minorTickMark val="none"/>
        <c:tickLblPos val="nextTo"/>
        <c:crossAx val="319005808"/>
        <c:crosses val="autoZero"/>
        <c:crossBetween val="midCat"/>
      </c:valAx>
      <c:valAx>
        <c:axId val="319005808"/>
        <c:scaling>
          <c:orientation val="minMax"/>
          <c:min val="0"/>
        </c:scaling>
        <c:delete val="0"/>
        <c:axPos val="l"/>
        <c:majorGridlines/>
        <c:numFmt formatCode="General" sourceLinked="1"/>
        <c:majorTickMark val="out"/>
        <c:minorTickMark val="none"/>
        <c:tickLblPos val="nextTo"/>
        <c:crossAx val="319005248"/>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218192"/>
        <c:axId val="319218752"/>
      </c:scatterChart>
      <c:valAx>
        <c:axId val="31921819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19218752"/>
        <c:crosses val="autoZero"/>
        <c:crossBetween val="midCat"/>
      </c:valAx>
      <c:valAx>
        <c:axId val="31921875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21819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Mare</a:t>
            </a:r>
            <a:r>
              <a:rPr lang="en-GB" baseline="0"/>
              <a:t> Serenitatis Histogram</a:t>
            </a:r>
            <a:endParaRPr lang="en-GB"/>
          </a:p>
        </c:rich>
      </c:tx>
      <c:layout>
        <c:manualLayout>
          <c:xMode val="edge"/>
          <c:yMode val="edge"/>
          <c:x val="0.37169515739244702"/>
          <c:y val="2.2759598308023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136482939632564E-2"/>
          <c:y val="0.15505796150481191"/>
          <c:w val="0.87119685039370076"/>
          <c:h val="0.72088764946048411"/>
        </c:manualLayout>
      </c:layout>
      <c:scatterChart>
        <c:scatterStyle val="lineMarker"/>
        <c:varyColors val="0"/>
        <c:ser>
          <c:idx val="0"/>
          <c:order val="0"/>
          <c:tx>
            <c:v>Serenitatis 436nm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319224352"/>
        <c:axId val="319224912"/>
      </c:scatterChart>
      <c:valAx>
        <c:axId val="319224352"/>
        <c:scaling>
          <c:orientation val="minMax"/>
          <c:max val="25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224912"/>
        <c:crosses val="autoZero"/>
        <c:crossBetween val="midCat"/>
      </c:valAx>
      <c:valAx>
        <c:axId val="319224912"/>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22435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Mare </a:t>
            </a:r>
            <a:r>
              <a:rPr lang="en-US" dirty="0" err="1" smtClean="0"/>
              <a:t>Tranquillitatis</a:t>
            </a:r>
            <a:r>
              <a:rPr lang="en-US" baseline="0" dirty="0" smtClean="0"/>
              <a:t> </a:t>
            </a:r>
            <a:r>
              <a:rPr lang="en-US" dirty="0"/>
              <a:t>Histogram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811115117809642E-2"/>
          <c:y val="0.16415331839108785"/>
          <c:w val="0.8948810250917637"/>
          <c:h val="0.73230990686521857"/>
        </c:manualLayout>
      </c:layout>
      <c:scatterChart>
        <c:scatterStyle val="lineMarker"/>
        <c:varyColors val="0"/>
        <c:ser>
          <c:idx val="0"/>
          <c:order val="0"/>
          <c:tx>
            <c:strRef>
              <c:f>[1]Sheet1!$B$1</c:f>
              <c:strCache>
                <c:ptCount val="1"/>
                <c:pt idx="0">
                  <c:v>436nm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319229392"/>
        <c:axId val="319229952"/>
      </c:scatterChart>
      <c:valAx>
        <c:axId val="319229392"/>
        <c:scaling>
          <c:orientation val="minMax"/>
          <c:max val="25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229952"/>
        <c:crosses val="autoZero"/>
        <c:crossBetween val="midCat"/>
      </c:valAx>
      <c:valAx>
        <c:axId val="319229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922939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Mare Tranquillitatis &amp; Serenitatis Spectra</a:t>
            </a:r>
          </a:p>
        </c:rich>
      </c:tx>
      <c:layout>
        <c:manualLayout>
          <c:xMode val="edge"/>
          <c:yMode val="edge"/>
          <c:x val="0.17721684601058066"/>
          <c:y val="1.91616694189563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Sheet1!$A$3:$A$7</c:f>
              <c:numCache>
                <c:formatCode>General</c:formatCode>
                <c:ptCount val="5"/>
                <c:pt idx="0">
                  <c:v>436</c:v>
                </c:pt>
                <c:pt idx="1">
                  <c:v>589</c:v>
                </c:pt>
                <c:pt idx="2">
                  <c:v>656</c:v>
                </c:pt>
                <c:pt idx="3">
                  <c:v>730</c:v>
                </c:pt>
                <c:pt idx="4">
                  <c:v>855</c:v>
                </c:pt>
              </c:numCache>
            </c:numRef>
          </c:xVal>
          <c:yVal>
            <c:numRef>
              <c:f>Sheet1!$C$3:$C$7</c:f>
              <c:numCache>
                <c:formatCode>General</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Sheet1!$A$3:$A$7</c:f>
              <c:numCache>
                <c:formatCode>General</c:formatCode>
                <c:ptCount val="5"/>
                <c:pt idx="0">
                  <c:v>436</c:v>
                </c:pt>
                <c:pt idx="1">
                  <c:v>589</c:v>
                </c:pt>
                <c:pt idx="2">
                  <c:v>656</c:v>
                </c:pt>
                <c:pt idx="3">
                  <c:v>730</c:v>
                </c:pt>
                <c:pt idx="4">
                  <c:v>855</c:v>
                </c:pt>
              </c:numCache>
            </c:numRef>
          </c:xVal>
          <c:yVal>
            <c:numRef>
              <c:f>Sheet1!$G$3:$G$7</c:f>
              <c:numCache>
                <c:formatCode>General</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127755152"/>
        <c:axId val="127754032"/>
      </c:scatterChart>
      <c:valAx>
        <c:axId val="1277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754032"/>
        <c:crosses val="autoZero"/>
        <c:crossBetween val="midCat"/>
      </c:valAx>
      <c:valAx>
        <c:axId val="1277540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err="1"/>
                  <a:t>Relaitive</a:t>
                </a:r>
                <a:r>
                  <a:rPr lang="en-GB" baseline="0" dirty="0"/>
                  <a:t> </a:t>
                </a:r>
                <a:r>
                  <a:rPr lang="en-GB" dirty="0" err="1" smtClean="0"/>
                  <a:t>Intesity</a:t>
                </a:r>
                <a:r>
                  <a:rPr lang="en-GB" dirty="0" smtClean="0"/>
                  <a:t>/ % </a:t>
                </a:r>
                <a:endParaRPr lang="en-GB"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7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a:t>
            </a:r>
            <a:r>
              <a:rPr lang="nb-NO" dirty="0" err="1">
                <a:solidFill>
                  <a:schemeClr val="tx1"/>
                </a:solidFill>
              </a:rPr>
              <a:t>Serenitatis</a:t>
            </a:r>
            <a:r>
              <a:rPr lang="nb-NO" dirty="0">
                <a:solidFill>
                  <a:schemeClr val="tx1"/>
                </a:solidFill>
              </a:rPr>
              <a:t> </a:t>
            </a:r>
            <a:r>
              <a:rPr lang="nb-NO" dirty="0" err="1" smtClean="0">
                <a:solidFill>
                  <a:schemeClr val="tx1"/>
                </a:solidFill>
              </a:rPr>
              <a:t>Spectra</a:t>
            </a:r>
            <a:endParaRPr lang="nb-NO" dirty="0">
              <a:solidFill>
                <a:schemeClr val="tx1"/>
              </a:solidFill>
            </a:endParaRP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19539216"/>
        <c:axId val="319539776"/>
      </c:scatterChart>
      <c:valAx>
        <c:axId val="3195392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19539776"/>
        <c:crosses val="autoZero"/>
        <c:crossBetween val="midCat"/>
      </c:valAx>
      <c:valAx>
        <c:axId val="319539776"/>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dirty="0" smtClean="0">
                    <a:solidFill>
                      <a:schemeClr val="tx1"/>
                    </a:solidFill>
                  </a:rPr>
                  <a:t>Relative Intensity/% </a:t>
                </a:r>
                <a:endParaRPr lang="en-GB" dirty="0">
                  <a:solidFill>
                    <a:schemeClr val="tx1"/>
                  </a:solidFill>
                </a:endParaRP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95392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35.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4998463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02814754"/>
              </p:ext>
            </p:extLst>
          </p:nvPr>
        </p:nvGraphicFramePr>
        <p:xfrm>
          <a:off x="990600" y="1789049"/>
          <a:ext cx="10305210" cy="42642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graphicFrame>
        <p:nvGraphicFramePr>
          <p:cNvPr id="15" name="Chart 14"/>
          <p:cNvGraphicFramePr>
            <a:graphicFrameLocks/>
          </p:cNvGraphicFramePr>
          <p:nvPr>
            <p:extLst>
              <p:ext uri="{D42A27DB-BD31-4B8C-83A1-F6EECF244321}">
                <p14:modId xmlns:p14="http://schemas.microsoft.com/office/powerpoint/2010/main" val="4202194316"/>
              </p:ext>
            </p:extLst>
          </p:nvPr>
        </p:nvGraphicFramePr>
        <p:xfrm>
          <a:off x="5023757" y="1587612"/>
          <a:ext cx="6523693" cy="458676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3012131704"/>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t>Flat-field images is a technice to reduce vignetting</a:t>
            </a:r>
          </a:p>
          <a:p>
            <a:pPr marL="0" indent="0">
              <a:buNone/>
            </a:pPr>
            <a:r>
              <a:rPr lang="nb-NO" sz="2000" dirty="0" smtClean="0"/>
              <a:t>Also removes any dust rings</a:t>
            </a:r>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Other effects </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a:t>
            </a:r>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891</Words>
  <Application>Microsoft Office PowerPoint</Application>
  <PresentationFormat>Widescreen</PresentationFormat>
  <Paragraphs>109</Paragraphs>
  <Slides>27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Other effects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Tom</cp:lastModifiedBy>
  <cp:revision>149</cp:revision>
  <dcterms:created xsi:type="dcterms:W3CDTF">2016-02-19T14:38:03Z</dcterms:created>
  <dcterms:modified xsi:type="dcterms:W3CDTF">2016-02-25T14:18:02Z</dcterms:modified>
</cp:coreProperties>
</file>